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27.xml" ContentType="application/vnd.openxmlformats-officedocument.presentationml.slide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82" r:id="rId4"/>
    <p:sldId id="258" r:id="rId5"/>
    <p:sldId id="263" r:id="rId6"/>
    <p:sldId id="264" r:id="rId7"/>
    <p:sldId id="260" r:id="rId8"/>
    <p:sldId id="259" r:id="rId9"/>
    <p:sldId id="265" r:id="rId10"/>
    <p:sldId id="261" r:id="rId11"/>
    <p:sldId id="262" r:id="rId12"/>
    <p:sldId id="283" r:id="rId13"/>
    <p:sldId id="266" r:id="rId14"/>
    <p:sldId id="269" r:id="rId15"/>
    <p:sldId id="267" r:id="rId16"/>
    <p:sldId id="268" r:id="rId17"/>
    <p:sldId id="270" r:id="rId18"/>
    <p:sldId id="271" r:id="rId19"/>
    <p:sldId id="284" r:id="rId20"/>
    <p:sldId id="272" r:id="rId21"/>
    <p:sldId id="273" r:id="rId22"/>
    <p:sldId id="274" r:id="rId23"/>
    <p:sldId id="276" r:id="rId24"/>
    <p:sldId id="277" r:id="rId25"/>
    <p:sldId id="280" r:id="rId26"/>
    <p:sldId id="278" r:id="rId27"/>
    <p:sldId id="279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51" d="100"/>
          <a:sy n="51" d="100"/>
        </p:scale>
        <p:origin x="-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62EBF-F10C-3F4B-B346-DD7BBD21D2FE}" type="datetimeFigureOut">
              <a:rPr lang="en-US" smtClean="0"/>
              <a:pPr/>
              <a:t>10/25/10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38653" TargetMode="Externa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www.masternewmedia.org/news/2008/06/01/making_sense_of_new_technologies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5112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perfektlektion.blogspot.com/2010/10/would-i-pay-for-mooc-like-plenk2010_23.html" TargetMode="External"/><Relationship Id="rId4" Type="http://schemas.openxmlformats.org/officeDocument/2006/relationships/hyperlink" Target="http://www.flickr.com/photos/34318133@N03/5110104036/%23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pingvoid.com/complicated128.jpg" TargetMode="External"/><Relationship Id="rId4" Type="http://schemas.openxmlformats.org/officeDocument/2006/relationships/hyperlink" Target="http://www.downes.ca/post/4866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sshopper.downes.ca/" TargetMode="Externa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ple.elg.ca/course/?p=1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www.downes.ca/post/5352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33034" TargetMode="External"/><Relationship Id="rId4" Type="http://schemas.openxmlformats.org/officeDocument/2006/relationships/hyperlink" Target="http://techticker.net/2008/09/16/types-of-knowledg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salt.uaa.alaska.edu/dept/metro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imdb.com/media/rm3822688768/tt016118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alfanhour.blogspot.com/2010/09/uniqueness-and-conformity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www.downes.ca/post/5354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53882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48579" TargetMode="External"/><Relationship Id="rId4" Type="http://schemas.openxmlformats.org/officeDocument/2006/relationships/hyperlink" Target="http://limitedfun.wordpress.com/category/photography/page/6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resentation/32" TargetMode="Externa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www.flickr.com/photos/stephen_downes/252157734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38502" TargetMode="Externa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" TargetMode="Externa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hyperlink" Target="http://www.downes.ca/presentation/146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tis.ac.uk/members/ple/resources/edf.ppt" TargetMode="External"/><Relationship Id="rId4" Type="http://schemas.openxmlformats.org/officeDocument/2006/relationships/hyperlink" Target="http://ple.elg.c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connect.downes.ca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www.downes.ca/post/4345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pixdaus.com/single.php?id=2552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resentation/2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0"/>
            <a:ext cx="10287000" cy="6886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604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Dimensions of a Learning Network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38862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Stephen Downes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National Research Council Canada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October 25, 2010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err="1" smtClean="0"/>
              <a:t>Connectivism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Knowledge is distributed across a network of connections</a:t>
            </a:r>
          </a:p>
          <a:p>
            <a:pPr>
              <a:buNone/>
            </a:pPr>
            <a:r>
              <a:rPr lang="en-US" sz="2400" dirty="0" smtClean="0"/>
              <a:t>Learning is the ability to traverse and grow those networks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480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http://www.downes.ca/post/38653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11350"/>
            <a:ext cx="5537200" cy="369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Engagement and Empowerment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There is no curriculum, no body of </a:t>
            </a:r>
            <a:r>
              <a:rPr lang="en-US" sz="2400" dirty="0" smtClean="0"/>
              <a:t>knowledge - </a:t>
            </a:r>
            <a:r>
              <a:rPr lang="en-US" sz="2400" dirty="0" err="1" smtClean="0"/>
              <a:t>McGuffin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The product of learning is the learner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00600" y="6400800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http://www.downes.ca/post/51122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0" y="1568450"/>
            <a:ext cx="5441950" cy="3287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5027711"/>
            <a:ext cx="891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http://www.masternewmedia.org/news/2008/06/01/making_sense_of_new_technologies.htm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1752600"/>
            <a:ext cx="152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Fernando Flores</a:t>
            </a:r>
          </a:p>
          <a:p>
            <a:r>
              <a:rPr lang="en-US" dirty="0" smtClean="0"/>
              <a:t>Emotional Fortitude</a:t>
            </a:r>
          </a:p>
          <a:p>
            <a:endParaRPr lang="en-US" dirty="0" smtClean="0"/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9288"/>
            <a:ext cx="6350000" cy="515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Connectivist </a:t>
            </a:r>
            <a:r>
              <a:rPr lang="en-US" dirty="0" err="1" smtClean="0"/>
              <a:t>Duckworks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66800" y="6216134"/>
            <a:ext cx="7024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3"/>
              </a:rPr>
              <a:t>http://enperfektlektion.blogspot.com/2010/10/would-i-pay-for-mooc-like-plenk2010_23.html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762000" y="5102423"/>
            <a:ext cx="891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http://www.flickr.com/photos/34318133@N03/5110104036/#/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457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Views from participants in PLENK2010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It’s not that there’s nothing to learn</a:t>
            </a:r>
          </a:p>
          <a:p>
            <a:pPr>
              <a:buNone/>
            </a:pPr>
            <a:r>
              <a:rPr lang="en-US" sz="2400" dirty="0" smtClean="0"/>
              <a:t>But that it’s complex, and needs to be </a:t>
            </a:r>
            <a:r>
              <a:rPr lang="en-US" sz="2400" i="1" dirty="0" smtClean="0"/>
              <a:t>navigated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Not memorized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1828800"/>
            <a:ext cx="6318250" cy="351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522553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://www.gapingvoid.com/complicated128.</a:t>
            </a:r>
            <a:r>
              <a:rPr lang="en-US" dirty="0" smtClean="0">
                <a:hlinkClick r:id="rId3"/>
              </a:rPr>
              <a:t>jpg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196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http://www.downes.ca/post/48669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 tool for learning networks</a:t>
            </a:r>
          </a:p>
          <a:p>
            <a:pPr>
              <a:buNone/>
            </a:pPr>
            <a:r>
              <a:rPr lang="en-US" sz="2400" dirty="0" smtClean="0"/>
              <a:t>It functions as a </a:t>
            </a:r>
            <a:r>
              <a:rPr lang="en-US" sz="2400" i="1" dirty="0" smtClean="0"/>
              <a:t>node</a:t>
            </a:r>
          </a:p>
          <a:p>
            <a:pPr>
              <a:buNone/>
            </a:pPr>
            <a:r>
              <a:rPr lang="en-US" sz="2400" dirty="0" smtClean="0"/>
              <a:t>Not as part of a </a:t>
            </a:r>
            <a:r>
              <a:rPr lang="en-US" sz="2400" i="1" dirty="0" smtClean="0"/>
              <a:t>mass</a:t>
            </a: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76600" y="6216134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http://grsshopper.downes.ca/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06168"/>
            <a:ext cx="5329084" cy="330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615950"/>
            <a:ext cx="4737100" cy="562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Learning is Immersive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 function as nodes in the network</a:t>
            </a:r>
          </a:p>
          <a:p>
            <a:pPr>
              <a:buNone/>
            </a:pPr>
            <a:r>
              <a:rPr lang="en-US" sz="2400" dirty="0" smtClean="0"/>
              <a:t>Aggregate, remix, repurpose, feed forward</a:t>
            </a:r>
          </a:p>
          <a:p>
            <a:pPr>
              <a:buNone/>
            </a:pPr>
            <a:r>
              <a:rPr lang="en-US" sz="2400" dirty="0" smtClean="0"/>
              <a:t>Craig </a:t>
            </a:r>
            <a:r>
              <a:rPr lang="en-US" sz="2400" dirty="0" err="1" smtClean="0"/>
              <a:t>Newmark</a:t>
            </a:r>
            <a:r>
              <a:rPr lang="en-US" sz="2400" dirty="0" smtClean="0"/>
              <a:t>: listen to people, repeat what they say, and then get out of the way.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36900"/>
            <a:ext cx="762000" cy="58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4800" y="6242050"/>
            <a:ext cx="307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http://ple.elg.ca/course/?p=18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Learning is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 develop our neural net by participation in the social net</a:t>
            </a:r>
          </a:p>
          <a:p>
            <a:pPr>
              <a:buNone/>
            </a:pPr>
            <a:r>
              <a:rPr lang="en-US" sz="2400" dirty="0" smtClean="0"/>
              <a:t>That is also how we develop the social net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24609"/>
            <a:ext cx="6818326" cy="3985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6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http://www.downes.ca/post/53527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1200"/>
            <a:ext cx="5461000" cy="2544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Networks, Network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Two kinds of knowledge </a:t>
            </a:r>
          </a:p>
          <a:p>
            <a:pPr>
              <a:buNone/>
            </a:pPr>
            <a:r>
              <a:rPr lang="en-US" sz="2400" dirty="0" smtClean="0"/>
              <a:t>	– personal knowledge</a:t>
            </a:r>
          </a:p>
          <a:p>
            <a:pPr>
              <a:buNone/>
            </a:pPr>
            <a:r>
              <a:rPr lang="en-US" sz="2400" dirty="0" smtClean="0"/>
              <a:t>	–</a:t>
            </a:r>
            <a:r>
              <a:rPr lang="en-US" sz="2400" dirty="0" smtClean="0"/>
              <a:t> social, or public </a:t>
            </a:r>
            <a:r>
              <a:rPr lang="en-US" sz="2400" dirty="0" smtClean="0"/>
              <a:t>knowledge</a:t>
            </a:r>
          </a:p>
          <a:p>
            <a:pPr>
              <a:buNone/>
            </a:pPr>
            <a:r>
              <a:rPr lang="en-US" sz="2400" dirty="0" smtClean="0"/>
              <a:t>Networks in general</a:t>
            </a:r>
          </a:p>
          <a:p>
            <a:pPr>
              <a:buNone/>
            </a:pPr>
            <a:r>
              <a:rPr lang="en-US" sz="2400" dirty="0" smtClean="0"/>
              <a:t>A common set of principles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http://www.downes.ca/post/33034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85900" y="4812268"/>
            <a:ext cx="61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Image: </a:t>
            </a:r>
            <a:r>
              <a:rPr lang="en-US" sz="1600" dirty="0" smtClean="0">
                <a:hlinkClick r:id="rId4"/>
              </a:rPr>
              <a:t>http://techticker.net/2008/09/16/types-of-knowledge/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Metronomes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Self Organization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924050"/>
            <a:ext cx="5994400" cy="300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6211669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http://salt.uaa.alaska.edu/dept/</a:t>
            </a:r>
            <a:r>
              <a:rPr lang="en-US" dirty="0" smtClean="0">
                <a:hlinkClick r:id="rId3"/>
              </a:rPr>
              <a:t>metro.html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err="1">
                <a:solidFill>
                  <a:srgbClr val="0000FF"/>
                </a:solidFill>
              </a:rPr>
              <a:t>www.youtube.com/watch?v</a:t>
            </a:r>
            <a:r>
              <a:rPr lang="en-US" dirty="0">
                <a:solidFill>
                  <a:srgbClr val="0000FF"/>
                </a:solidFill>
              </a:rPr>
              <a:t>=W1TMZASCR‐</a:t>
            </a:r>
            <a:r>
              <a:rPr lang="en-US" dirty="0" smtClean="0">
                <a:solidFill>
                  <a:srgbClr val="0000FF"/>
                </a:solidFill>
              </a:rPr>
              <a:t>I 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98600"/>
            <a:ext cx="8890000" cy="368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Graph Theory, Connectionism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Underlying Principles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048000" y="6211669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225800"/>
            <a:ext cx="3429000" cy="218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humour</a:t>
            </a:r>
            <a:r>
              <a:rPr lang="en-US" dirty="0" smtClean="0"/>
              <a:t> is in the listener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Find something you have in common</a:t>
            </a:r>
          </a:p>
          <a:p>
            <a:pPr>
              <a:buNone/>
            </a:pPr>
            <a:r>
              <a:rPr lang="en-US" sz="2400" dirty="0" smtClean="0"/>
              <a:t>Bring them around to your point of view</a:t>
            </a:r>
          </a:p>
          <a:p>
            <a:pPr>
              <a:buNone/>
            </a:pPr>
            <a:r>
              <a:rPr lang="en-US" sz="2400" dirty="0" smtClean="0"/>
              <a:t>Make them laugh at themselves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219200" y="621613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http://halfanhour.blogspot.com/2010/09/uniqueness-and-conformity.html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09763"/>
            <a:ext cx="4610100" cy="3073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5088523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Image: </a:t>
            </a:r>
            <a:r>
              <a:rPr lang="en-US" sz="1600" dirty="0" smtClean="0">
                <a:hlinkClick r:id="rId4"/>
              </a:rPr>
              <a:t>http://www.imdb.com/media/rm3822688768/tt0161180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Principles of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How networks learn = how networks form connections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3175000" cy="419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514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http://www.downes.ca/post/53544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1400" y="1219200"/>
            <a:ext cx="330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</a:t>
            </a:r>
            <a:r>
              <a:rPr lang="en-US" sz="3200" dirty="0" smtClean="0"/>
              <a:t>Similarity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Hebbian</a:t>
            </a:r>
            <a:r>
              <a:rPr lang="en-US" sz="2000" dirty="0" smtClean="0"/>
              <a:t> association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Proximity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Hume - contiguity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Feedback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Back Propagation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Harmony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Boltzmann Mechanism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Cascade Phenomena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Quality of network learning = </a:t>
            </a:r>
          </a:p>
          <a:p>
            <a:pPr>
              <a:buNone/>
            </a:pPr>
            <a:r>
              <a:rPr lang="en-US" sz="2400" dirty="0" smtClean="0"/>
              <a:t>Retained and expanded capacity to form connections</a:t>
            </a:r>
          </a:p>
          <a:p>
            <a:pPr>
              <a:buNone/>
            </a:pPr>
            <a:r>
              <a:rPr lang="en-US" sz="2400" dirty="0" smtClean="0"/>
              <a:t>Cascade phenomena (diseases, propaganda) = network death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19600" y="6400800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http://www.downes.ca/post/53882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05000"/>
            <a:ext cx="2887518" cy="348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05000"/>
            <a:ext cx="23241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Network Structure -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Centralized, based on influence, trust</a:t>
            </a:r>
          </a:p>
          <a:p>
            <a:pPr>
              <a:buNone/>
            </a:pPr>
            <a:r>
              <a:rPr lang="en-US" sz="2400" dirty="0" smtClean="0"/>
              <a:t>Characterized by power law, viral propagation, hierarchy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479550"/>
            <a:ext cx="4826000" cy="389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6262300"/>
            <a:ext cx="1074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http://middleburydemocrats.wordpress.com/2008/09/28/college‐democrats‐getting‐obama‐to‐go‐viral‐no‐really/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19772"/>
            <a:ext cx="5758873" cy="439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Network Structure -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Distributed, discussion based</a:t>
            </a:r>
          </a:p>
          <a:p>
            <a:pPr>
              <a:buNone/>
            </a:pPr>
            <a:r>
              <a:rPr lang="en-US" sz="2400" dirty="0" smtClean="0"/>
              <a:t>Balanced, democratic</a:t>
            </a:r>
          </a:p>
          <a:p>
            <a:pPr>
              <a:buNone/>
            </a:pPr>
            <a:r>
              <a:rPr lang="en-US" sz="2400" dirty="0" smtClean="0"/>
              <a:t>Stable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5800" y="6077634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http://www.daniel‐lemire.com/fr/abstracts/DIVERSITY2008.</a:t>
            </a:r>
            <a:r>
              <a:rPr lang="en-US" dirty="0" smtClean="0">
                <a:solidFill>
                  <a:srgbClr val="0000FF"/>
                </a:solidFill>
              </a:rPr>
              <a:t>html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blog</a:t>
            </a:r>
            <a:r>
              <a:rPr lang="en-US" dirty="0">
                <a:solidFill>
                  <a:srgbClr val="0000FF"/>
                </a:solidFill>
              </a:rPr>
              <a:t>/using‐email‐to‐uncover‐hidden‐social‐networks</a:t>
            </a:r>
            <a:r>
              <a:rPr lang="en-US" dirty="0" smtClean="0">
                <a:solidFill>
                  <a:srgbClr val="0000FF"/>
                </a:solidFill>
              </a:rPr>
              <a:t>/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The Limits of Scale Free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When networks are not limited by physical constraints</a:t>
            </a:r>
          </a:p>
          <a:p>
            <a:pPr>
              <a:buNone/>
            </a:pPr>
            <a:r>
              <a:rPr lang="en-US" sz="2400" dirty="0" smtClean="0"/>
              <a:t>They tend toward network death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24181"/>
            <a:ext cx="5448300" cy="3557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2646" y="6400800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http://www.downes.ca/post/48579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5181600"/>
            <a:ext cx="655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4"/>
              </a:rPr>
              <a:t>http://limitedfun.wordpress.com/category/photography/page/6/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Stable (Self-Organizing)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Decentralize</a:t>
            </a:r>
          </a:p>
          <a:p>
            <a:pPr>
              <a:buNone/>
            </a:pPr>
            <a:r>
              <a:rPr lang="en-US" sz="2400" dirty="0" smtClean="0"/>
              <a:t>Distribute</a:t>
            </a:r>
          </a:p>
          <a:p>
            <a:pPr>
              <a:buNone/>
            </a:pPr>
            <a:r>
              <a:rPr lang="en-US" sz="2400" dirty="0" err="1" smtClean="0"/>
              <a:t>Disintermediate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Disaggregate</a:t>
            </a:r>
          </a:p>
          <a:p>
            <a:pPr>
              <a:buNone/>
            </a:pPr>
            <a:r>
              <a:rPr lang="en-US" sz="2400" dirty="0" err="1" smtClean="0"/>
              <a:t>Dis</a:t>
            </a:r>
            <a:r>
              <a:rPr lang="en-US" sz="2400" dirty="0" smtClean="0"/>
              <a:t>-integrate</a:t>
            </a:r>
          </a:p>
          <a:p>
            <a:pPr>
              <a:buNone/>
            </a:pPr>
            <a:r>
              <a:rPr lang="en-US" sz="2400" dirty="0" smtClean="0"/>
              <a:t>Democratize </a:t>
            </a:r>
          </a:p>
          <a:p>
            <a:pPr>
              <a:buNone/>
            </a:pPr>
            <a:r>
              <a:rPr lang="en-US" sz="2400" dirty="0" smtClean="0"/>
              <a:t>    (The Semantic Principle)</a:t>
            </a:r>
          </a:p>
          <a:p>
            <a:pPr>
              <a:buNone/>
            </a:pPr>
            <a:r>
              <a:rPr lang="en-US" sz="2400" dirty="0" err="1" smtClean="0"/>
              <a:t>Dynamize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Desegregate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343400" y="6400800"/>
            <a:ext cx="3954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http://www.downes.ca/presentation/32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28" y="457200"/>
            <a:ext cx="3009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99" y="2343150"/>
            <a:ext cx="5163979" cy="30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The Semantic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686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Autonomy – individual values, not collective (or corporate) values</a:t>
            </a:r>
          </a:p>
          <a:p>
            <a:pPr>
              <a:buNone/>
            </a:pPr>
            <a:r>
              <a:rPr lang="en-US" sz="2400" dirty="0" smtClean="0"/>
              <a:t>Diversity – each person has a distinct perspective</a:t>
            </a:r>
          </a:p>
          <a:p>
            <a:pPr>
              <a:buNone/>
            </a:pPr>
            <a:r>
              <a:rPr lang="en-US" sz="2400" dirty="0" smtClean="0"/>
              <a:t>Openness – there are fluid boundaries, no ownership or walls</a:t>
            </a:r>
          </a:p>
          <a:p>
            <a:pPr>
              <a:buNone/>
            </a:pPr>
            <a:r>
              <a:rPr lang="en-US" sz="2400" dirty="0" smtClean="0"/>
              <a:t>Interaction – the knowledge is the network, not in the individual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Fernando Flores</a:t>
            </a:r>
          </a:p>
          <a:p>
            <a:pPr>
              <a:buNone/>
            </a:pPr>
            <a:r>
              <a:rPr lang="en-US" sz="2400" dirty="0" smtClean="0"/>
              <a:t>Pluralistic Networks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667000" y="6216134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http://www.flickr.com/photos/stephen_downes/252157734/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686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These values are not just abstract</a:t>
            </a:r>
          </a:p>
          <a:p>
            <a:pPr>
              <a:buNone/>
            </a:pPr>
            <a:r>
              <a:rPr lang="en-US" sz="2400" dirty="0" smtClean="0"/>
              <a:t>They represent a shift in business values from ownership and control to stewardship, agility and stability</a:t>
            </a:r>
          </a:p>
          <a:p>
            <a:pPr>
              <a:buNone/>
            </a:pPr>
            <a:r>
              <a:rPr lang="en-US" sz="2400" dirty="0" smtClean="0"/>
              <a:t>They should inform everything from management practices to software purchases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953000" y="6216134"/>
            <a:ext cx="3573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http://www.downes.ca/post/38502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67000"/>
            <a:ext cx="6705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Stephen Downes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686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hlinkClick r:id="rId2"/>
              </a:rPr>
              <a:t>http://www.downes.ca</a:t>
            </a:r>
            <a:r>
              <a:rPr lang="en-US" sz="2400" dirty="0" smtClean="0"/>
              <a:t>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9540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The dance is in the dancer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Common sense and a sense of humor are the same thing, moving at different speeds.  A sense of humor is just common sense, dancing.  ~William James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7" name="Picture 6" descr="DSC_42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0"/>
            <a:ext cx="5410200" cy="36214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6031468"/>
            <a:ext cx="407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http://www.downes.ca/presentation/146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3163"/>
            <a:ext cx="8229600" cy="1417637"/>
          </a:xfrm>
        </p:spPr>
        <p:txBody>
          <a:bodyPr>
            <a:noAutofit/>
          </a:bodyPr>
          <a:lstStyle/>
          <a:p>
            <a:r>
              <a:rPr lang="en-US" dirty="0" smtClean="0"/>
              <a:t>Learning Networks, or</a:t>
            </a:r>
            <a:br>
              <a:rPr lang="en-US" dirty="0" smtClean="0"/>
            </a:br>
            <a:r>
              <a:rPr lang="en-US" dirty="0" smtClean="0"/>
              <a:t>Networks that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Today’s Topic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0"/>
            <a:ext cx="5080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2590800"/>
            <a:ext cx="259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Conditions and constraints for success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3163"/>
            <a:ext cx="8229600" cy="1417637"/>
          </a:xfrm>
        </p:spPr>
        <p:txBody>
          <a:bodyPr>
            <a:noAutofit/>
          </a:bodyPr>
          <a:lstStyle/>
          <a:p>
            <a:r>
              <a:rPr lang="en-US" dirty="0" smtClean="0"/>
              <a:t>The Personal Learning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Using networks to learn…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06463"/>
            <a:ext cx="6159500" cy="4076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98316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smtClean="0">
                <a:hlinkClick r:id="rId3"/>
              </a:rPr>
              <a:t>http://www.cetis.ac.uk/members/ple/resources/edf.ppt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84145" y="6216134"/>
            <a:ext cx="178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http://ple.elg.ca/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#PLENK2010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An instantiation of these constraints</a:t>
            </a:r>
          </a:p>
          <a:p>
            <a:pPr>
              <a:buNone/>
            </a:pPr>
            <a:r>
              <a:rPr lang="en-US" sz="2400" dirty="0" smtClean="0"/>
              <a:t>A distributed learning environment</a:t>
            </a:r>
          </a:p>
          <a:p>
            <a:pPr>
              <a:buNone/>
            </a:pPr>
            <a:r>
              <a:rPr lang="en-US" sz="2400" dirty="0" smtClean="0"/>
              <a:t>The MOOC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5327650" cy="3986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6216134"/>
            <a:ext cx="2702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http://connect.downes.ca/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990600"/>
          </a:xfrm>
        </p:spPr>
        <p:txBody>
          <a:bodyPr>
            <a:noAutofit/>
          </a:bodyPr>
          <a:lstStyle/>
          <a:p>
            <a:r>
              <a:rPr lang="en-US" dirty="0" smtClean="0"/>
              <a:t>Yesterday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Attempting to understand using yesterday’s values…</a:t>
            </a:r>
          </a:p>
          <a:p>
            <a:pPr>
              <a:buNone/>
            </a:pPr>
            <a:r>
              <a:rPr lang="en-US" sz="2400" dirty="0" smtClean="0"/>
              <a:t>Power, trust, incentive, propagation, broadcast, messaging </a:t>
            </a:r>
          </a:p>
          <a:p>
            <a:pPr>
              <a:buNone/>
            </a:pPr>
            <a:r>
              <a:rPr lang="en-US" sz="2400" dirty="0" smtClean="0"/>
              <a:t>What we here are were surface phenomena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15" y="2667000"/>
            <a:ext cx="821228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55531"/>
            <a:ext cx="5257800" cy="3626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strike="sngStrike" dirty="0" smtClean="0"/>
              <a:t>Collective</a:t>
            </a:r>
            <a:r>
              <a:rPr lang="en-US" dirty="0" smtClean="0"/>
              <a:t> Connective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 are still in a world of mass, of masses of people, votes, ideas</a:t>
            </a:r>
          </a:p>
          <a:p>
            <a:pPr>
              <a:buNone/>
            </a:pPr>
            <a:r>
              <a:rPr lang="en-US" sz="2400" dirty="0" smtClean="0"/>
              <a:t>These are the properties of the individual, applied to the whole</a:t>
            </a:r>
          </a:p>
          <a:p>
            <a:pPr>
              <a:buNone/>
            </a:pPr>
            <a:r>
              <a:rPr lang="en-US" sz="2400" dirty="0" smtClean="0"/>
              <a:t>Is the power of the brain in the neuron?</a:t>
            </a:r>
          </a:p>
          <a:p>
            <a:pPr>
              <a:buNone/>
            </a:pPr>
            <a:r>
              <a:rPr lang="en-US" sz="2400" dirty="0" smtClean="0"/>
              <a:t>Really?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6576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http://www.downes.ca/post/43456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990600"/>
          </a:xfrm>
        </p:spPr>
        <p:txBody>
          <a:bodyPr>
            <a:noAutofit/>
          </a:bodyPr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We’re trying to understand society by collecting individuals</a:t>
            </a:r>
          </a:p>
          <a:p>
            <a:pPr>
              <a:buNone/>
            </a:pPr>
            <a:r>
              <a:rPr lang="en-US" sz="2400" dirty="0" smtClean="0"/>
              <a:t>But a sand castle isn’t just a pile of sand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00400" y="6400800"/>
            <a:ext cx="407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http://www.downes.ca/presentation/257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0"/>
            <a:ext cx="6591300" cy="37581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0652" y="5225534"/>
            <a:ext cx="3698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http://pixdaus.com/single.php?id=25529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1022</Words>
  <Application>Microsoft Macintosh PowerPoint</Application>
  <PresentationFormat>On-screen Show (4:3)</PresentationFormat>
  <Paragraphs>356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Dimensions of a Learning Network</vt:lpstr>
      <vt:lpstr>The humour is in the listener</vt:lpstr>
      <vt:lpstr>The dance is in the dancer</vt:lpstr>
      <vt:lpstr>Learning Networks, or Networks that Learn</vt:lpstr>
      <vt:lpstr>The Personal Learning Environment</vt:lpstr>
      <vt:lpstr>#PLENK2010</vt:lpstr>
      <vt:lpstr>Yesterday</vt:lpstr>
      <vt:lpstr>Collective Connective Intelligence</vt:lpstr>
      <vt:lpstr>Organization</vt:lpstr>
      <vt:lpstr>Connectivism</vt:lpstr>
      <vt:lpstr>Engagement and Empowerment</vt:lpstr>
      <vt:lpstr>Connectivist Duckworks</vt:lpstr>
      <vt:lpstr>Complexity</vt:lpstr>
      <vt:lpstr>gRSShopper</vt:lpstr>
      <vt:lpstr>Learning is Immersive</vt:lpstr>
      <vt:lpstr>Learning is growth</vt:lpstr>
      <vt:lpstr>Networks, Network Theory</vt:lpstr>
      <vt:lpstr>Metronomes</vt:lpstr>
      <vt:lpstr>Graph Theory, Connectionism</vt:lpstr>
      <vt:lpstr>Principles of Association</vt:lpstr>
      <vt:lpstr>Cascade Phenomena</vt:lpstr>
      <vt:lpstr>Network Structure - Tree</vt:lpstr>
      <vt:lpstr>Network Structure - Mesh</vt:lpstr>
      <vt:lpstr>The Limits of Scale Free</vt:lpstr>
      <vt:lpstr>Stable (Self-Organizing) Networks</vt:lpstr>
      <vt:lpstr>The Semantic Principle</vt:lpstr>
      <vt:lpstr>Impact</vt:lpstr>
      <vt:lpstr>Stephen Downes</vt:lpstr>
    </vt:vector>
  </TitlesOfParts>
  <Company>National Research Council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Dimensions of a Learning Network</dc:title>
  <dc:creator>Stephen  Downes</dc:creator>
  <cp:lastModifiedBy>Stephen  Downes</cp:lastModifiedBy>
  <cp:revision>11</cp:revision>
  <dcterms:created xsi:type="dcterms:W3CDTF">2010-10-25T15:05:28Z</dcterms:created>
  <dcterms:modified xsi:type="dcterms:W3CDTF">2010-10-25T17:49:32Z</dcterms:modified>
</cp:coreProperties>
</file>